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1" r:id="rId1"/>
  </p:sldMasterIdLst>
  <p:sldIdLst>
    <p:sldId id="261" r:id="rId2"/>
    <p:sldId id="262" r:id="rId3"/>
    <p:sldId id="263" r:id="rId4"/>
    <p:sldId id="264" r:id="rId5"/>
    <p:sldId id="266" r:id="rId6"/>
    <p:sldId id="267" r:id="rId7"/>
    <p:sldId id="271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.kostadinova\Desktop\&#1053;&#1042;&#1054;10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2022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Sheet2!$A$2:$A$3</c:f>
              <c:strCache>
                <c:ptCount val="2"/>
                <c:pt idx="0">
                  <c:v>БЕЛ</c:v>
                </c:pt>
                <c:pt idx="1">
                  <c:v>М</c:v>
                </c:pt>
              </c:strCache>
            </c:strRef>
          </c:cat>
          <c:val>
            <c:numRef>
              <c:f>Sheet2!$B$2:$B$3</c:f>
              <c:numCache>
                <c:formatCode>General</c:formatCode>
                <c:ptCount val="2"/>
                <c:pt idx="0">
                  <c:v>43.16</c:v>
                </c:pt>
                <c:pt idx="1">
                  <c:v>32.28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EE-4471-BBE1-D350112B8D19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Sheet2!$A$2:$A$3</c:f>
              <c:strCache>
                <c:ptCount val="2"/>
                <c:pt idx="0">
                  <c:v>БЕЛ</c:v>
                </c:pt>
                <c:pt idx="1">
                  <c:v>М</c:v>
                </c:pt>
              </c:strCache>
            </c:strRef>
          </c:cat>
          <c:val>
            <c:numRef>
              <c:f>Sheet2!$C$2:$C$3</c:f>
              <c:numCache>
                <c:formatCode>General</c:formatCode>
                <c:ptCount val="2"/>
                <c:pt idx="0">
                  <c:v>49.44</c:v>
                </c:pt>
                <c:pt idx="1">
                  <c:v>34.5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EE-4471-BBE1-D350112B8D19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Sheet2!$A$2:$A$3</c:f>
              <c:strCache>
                <c:ptCount val="2"/>
                <c:pt idx="0">
                  <c:v>БЕЛ</c:v>
                </c:pt>
                <c:pt idx="1">
                  <c:v>М</c:v>
                </c:pt>
              </c:strCache>
            </c:strRef>
          </c:cat>
          <c:val>
            <c:numRef>
              <c:f>Sheet2!$D$2:$D$3</c:f>
              <c:numCache>
                <c:formatCode>General</c:formatCode>
                <c:ptCount val="2"/>
                <c:pt idx="0">
                  <c:v>49.4</c:v>
                </c:pt>
                <c:pt idx="1">
                  <c:v>33.1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EE-4471-BBE1-D350112B8D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3384448"/>
        <c:axId val="1003381120"/>
      </c:barChart>
      <c:catAx>
        <c:axId val="100338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003381120"/>
        <c:crosses val="autoZero"/>
        <c:auto val="1"/>
        <c:lblAlgn val="ctr"/>
        <c:lblOffset val="100"/>
        <c:noMultiLvlLbl val="0"/>
      </c:catAx>
      <c:valAx>
        <c:axId val="1003381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00338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100" i="1"/>
              <a:t>Два поредни випуска</a:t>
            </a:r>
            <a:endParaRPr lang="en-US" sz="1100" i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Sheet3!$C$2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Sheet3!$B$3:$B$8</c:f>
              <c:strCache>
                <c:ptCount val="6"/>
                <c:pt idx="0">
                  <c:v>100 т. БЕЛ</c:v>
                </c:pt>
                <c:pt idx="1">
                  <c:v>100 т. М</c:v>
                </c:pt>
                <c:pt idx="2">
                  <c:v>0 т. БЕЛ</c:v>
                </c:pt>
                <c:pt idx="3">
                  <c:v>0 т. М</c:v>
                </c:pt>
                <c:pt idx="4">
                  <c:v>100 т. и на двата изпита</c:v>
                </c:pt>
                <c:pt idx="5">
                  <c:v>0 т. и на двата изпита</c:v>
                </c:pt>
              </c:strCache>
            </c:strRef>
          </c:cat>
          <c:val>
            <c:numRef>
              <c:f>Sheet3!$C$3:$C$8</c:f>
              <c:numCache>
                <c:formatCode>General</c:formatCode>
                <c:ptCount val="6"/>
                <c:pt idx="0">
                  <c:v>1</c:v>
                </c:pt>
                <c:pt idx="1">
                  <c:v>329</c:v>
                </c:pt>
                <c:pt idx="2">
                  <c:v>74</c:v>
                </c:pt>
                <c:pt idx="3">
                  <c:v>168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50-4BA9-B822-C76DD5711428}"/>
            </c:ext>
          </c:extLst>
        </c:ser>
        <c:ser>
          <c:idx val="1"/>
          <c:order val="1"/>
          <c:tx>
            <c:strRef>
              <c:f>Sheet3!$D$2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Sheet3!$B$3:$B$8</c:f>
              <c:strCache>
                <c:ptCount val="6"/>
                <c:pt idx="0">
                  <c:v>100 т. БЕЛ</c:v>
                </c:pt>
                <c:pt idx="1">
                  <c:v>100 т. М</c:v>
                </c:pt>
                <c:pt idx="2">
                  <c:v>0 т. БЕЛ</c:v>
                </c:pt>
                <c:pt idx="3">
                  <c:v>0 т. М</c:v>
                </c:pt>
                <c:pt idx="4">
                  <c:v>100 т. и на двата изпита</c:v>
                </c:pt>
                <c:pt idx="5">
                  <c:v>0 т. и на двата изпита</c:v>
                </c:pt>
              </c:strCache>
            </c:strRef>
          </c:cat>
          <c:val>
            <c:numRef>
              <c:f>Sheet3!$D$3:$D$8</c:f>
              <c:numCache>
                <c:formatCode>General</c:formatCode>
                <c:ptCount val="6"/>
                <c:pt idx="0">
                  <c:v>1</c:v>
                </c:pt>
                <c:pt idx="1">
                  <c:v>379</c:v>
                </c:pt>
                <c:pt idx="2">
                  <c:v>64</c:v>
                </c:pt>
                <c:pt idx="3">
                  <c:v>143</c:v>
                </c:pt>
                <c:pt idx="4">
                  <c:v>1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50-4BA9-B822-C76DD57114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6208431"/>
        <c:axId val="986212175"/>
      </c:barChart>
      <c:catAx>
        <c:axId val="986208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986212175"/>
        <c:crosses val="autoZero"/>
        <c:auto val="1"/>
        <c:lblAlgn val="ctr"/>
        <c:lblOffset val="100"/>
        <c:noMultiLvlLbl val="0"/>
      </c:catAx>
      <c:valAx>
        <c:axId val="986212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9862084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100" i="1"/>
              <a:t>Същият випуск на НВО7 през 2021 г.</a:t>
            </a:r>
            <a:endParaRPr lang="en-US" sz="1100" i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Sheet3!$C$13</c:f>
              <c:strCache>
                <c:ptCount val="1"/>
                <c:pt idx="0">
                  <c:v>2021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Sheet3!$B$14:$B$19</c:f>
              <c:strCache>
                <c:ptCount val="6"/>
                <c:pt idx="0">
                  <c:v>100 т. БЕЛ</c:v>
                </c:pt>
                <c:pt idx="1">
                  <c:v>100 т. М</c:v>
                </c:pt>
                <c:pt idx="2">
                  <c:v>0 т. БЕЛ</c:v>
                </c:pt>
                <c:pt idx="3">
                  <c:v>0 т. М</c:v>
                </c:pt>
                <c:pt idx="4">
                  <c:v>100 т. и на двата изпита</c:v>
                </c:pt>
                <c:pt idx="5">
                  <c:v>0 т. и на двата изпита</c:v>
                </c:pt>
              </c:strCache>
            </c:strRef>
          </c:cat>
          <c:val>
            <c:numRef>
              <c:f>Sheet3!$C$14:$C$19</c:f>
              <c:numCache>
                <c:formatCode>General</c:formatCode>
                <c:ptCount val="6"/>
                <c:pt idx="0">
                  <c:v>14</c:v>
                </c:pt>
                <c:pt idx="1">
                  <c:v>152</c:v>
                </c:pt>
                <c:pt idx="2">
                  <c:v>223</c:v>
                </c:pt>
                <c:pt idx="3">
                  <c:v>208</c:v>
                </c:pt>
                <c:pt idx="4">
                  <c:v>3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19-4A1E-8C51-82EF58CF15BA}"/>
            </c:ext>
          </c:extLst>
        </c:ser>
        <c:ser>
          <c:idx val="1"/>
          <c:order val="1"/>
          <c:tx>
            <c:strRef>
              <c:f>Sheet3!$D$13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Sheet3!$B$14:$B$19</c:f>
              <c:strCache>
                <c:ptCount val="6"/>
                <c:pt idx="0">
                  <c:v>100 т. БЕЛ</c:v>
                </c:pt>
                <c:pt idx="1">
                  <c:v>100 т. М</c:v>
                </c:pt>
                <c:pt idx="2">
                  <c:v>0 т. БЕЛ</c:v>
                </c:pt>
                <c:pt idx="3">
                  <c:v>0 т. М</c:v>
                </c:pt>
                <c:pt idx="4">
                  <c:v>100 т. и на двата изпита</c:v>
                </c:pt>
                <c:pt idx="5">
                  <c:v>0 т. и на двата изпита</c:v>
                </c:pt>
              </c:strCache>
            </c:strRef>
          </c:cat>
          <c:val>
            <c:numRef>
              <c:f>Sheet3!$D$14:$D$19</c:f>
              <c:numCache>
                <c:formatCode>General</c:formatCode>
                <c:ptCount val="6"/>
                <c:pt idx="0">
                  <c:v>1</c:v>
                </c:pt>
                <c:pt idx="1">
                  <c:v>379</c:v>
                </c:pt>
                <c:pt idx="2">
                  <c:v>64</c:v>
                </c:pt>
                <c:pt idx="3">
                  <c:v>143</c:v>
                </c:pt>
                <c:pt idx="4">
                  <c:v>1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19-4A1E-8C51-82EF58CF1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4610719"/>
        <c:axId val="944607391"/>
      </c:barChart>
      <c:catAx>
        <c:axId val="944610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944607391"/>
        <c:crosses val="autoZero"/>
        <c:auto val="1"/>
        <c:lblAlgn val="ctr"/>
        <c:lblOffset val="100"/>
        <c:noMultiLvlLbl val="0"/>
      </c:catAx>
      <c:valAx>
        <c:axId val="94460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9446107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1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 sz="1100" i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1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6.6718333451732406E-2"/>
          <c:y val="0.19966121718257238"/>
          <c:w val="0.91331343561774947"/>
          <c:h val="0.42301557509591625"/>
        </c:manualLayout>
      </c:layout>
      <c:lineChart>
        <c:grouping val="standard"/>
        <c:varyColors val="0"/>
        <c:ser>
          <c:idx val="0"/>
          <c:order val="0"/>
          <c:tx>
            <c:strRef>
              <c:f>'Sheet1 (2)'!$B$1</c:f>
              <c:strCache>
                <c:ptCount val="1"/>
                <c:pt idx="0">
                  <c:v>БЕЛ 2024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(2)'!$A$2:$A$29</c:f>
              <c:strCache>
                <c:ptCount val="28"/>
                <c:pt idx="0">
                  <c:v>СОФИЯ-ГРАД</c:v>
                </c:pt>
                <c:pt idx="1">
                  <c:v>СМОЛЯН</c:v>
                </c:pt>
                <c:pt idx="2">
                  <c:v>ВАРНА</c:v>
                </c:pt>
                <c:pt idx="3">
                  <c:v>ПЕРНИК</c:v>
                </c:pt>
                <c:pt idx="4">
                  <c:v>РУСЕ</c:v>
                </c:pt>
                <c:pt idx="5">
                  <c:v>БУРГАС</c:v>
                </c:pt>
                <c:pt idx="6">
                  <c:v>ВЕЛИКО ТЪРНОВО</c:v>
                </c:pt>
                <c:pt idx="7">
                  <c:v>ГАБРОВО</c:v>
                </c:pt>
                <c:pt idx="8">
                  <c:v>СОФИЯ-ОБЛАСТ</c:v>
                </c:pt>
                <c:pt idx="9">
                  <c:v>СТАРА ЗАГОРА</c:v>
                </c:pt>
                <c:pt idx="10">
                  <c:v>ПЛОВДИВ</c:v>
                </c:pt>
                <c:pt idx="11">
                  <c:v>БЛАГОЕВГРАД</c:v>
                </c:pt>
                <c:pt idx="12">
                  <c:v>КЮСТЕНДИЛ</c:v>
                </c:pt>
                <c:pt idx="13">
                  <c:v>ЛОВЕЧ</c:v>
                </c:pt>
                <c:pt idx="14">
                  <c:v>ДОБРИЧ</c:v>
                </c:pt>
                <c:pt idx="15">
                  <c:v>ВИДИН</c:v>
                </c:pt>
                <c:pt idx="16">
                  <c:v>ПАЗАРДЖИК</c:v>
                </c:pt>
                <c:pt idx="17">
                  <c:v>ПЛЕВЕН</c:v>
                </c:pt>
                <c:pt idx="18">
                  <c:v>ВРАЦА</c:v>
                </c:pt>
                <c:pt idx="19">
                  <c:v>ХАСКОВО</c:v>
                </c:pt>
                <c:pt idx="20">
                  <c:v>ШУМЕН</c:v>
                </c:pt>
                <c:pt idx="21">
                  <c:v>СЛИВЕН</c:v>
                </c:pt>
                <c:pt idx="22">
                  <c:v>ЯМБОЛ</c:v>
                </c:pt>
                <c:pt idx="23">
                  <c:v>МОНТАНА</c:v>
                </c:pt>
                <c:pt idx="24">
                  <c:v>ТЪРГОВИЩЕ</c:v>
                </c:pt>
                <c:pt idx="25">
                  <c:v>СИЛИСТРА</c:v>
                </c:pt>
                <c:pt idx="26">
                  <c:v>КЪРДЖАЛИ</c:v>
                </c:pt>
                <c:pt idx="27">
                  <c:v>РАЗГРАД</c:v>
                </c:pt>
              </c:strCache>
            </c:strRef>
          </c:cat>
          <c:val>
            <c:numRef>
              <c:f>'Sheet1 (2)'!$B$2:$B$29</c:f>
              <c:numCache>
                <c:formatCode>0.00</c:formatCode>
                <c:ptCount val="28"/>
                <c:pt idx="0">
                  <c:v>56.85</c:v>
                </c:pt>
                <c:pt idx="1">
                  <c:v>53.94</c:v>
                </c:pt>
                <c:pt idx="2">
                  <c:v>53.32</c:v>
                </c:pt>
                <c:pt idx="3">
                  <c:v>51.28</c:v>
                </c:pt>
                <c:pt idx="4">
                  <c:v>50.57</c:v>
                </c:pt>
                <c:pt idx="5">
                  <c:v>49.4</c:v>
                </c:pt>
                <c:pt idx="6">
                  <c:v>48.77</c:v>
                </c:pt>
                <c:pt idx="7">
                  <c:v>48.61</c:v>
                </c:pt>
                <c:pt idx="8">
                  <c:v>48.16</c:v>
                </c:pt>
                <c:pt idx="9">
                  <c:v>48.06</c:v>
                </c:pt>
                <c:pt idx="10">
                  <c:v>48.05</c:v>
                </c:pt>
                <c:pt idx="11">
                  <c:v>47.73</c:v>
                </c:pt>
                <c:pt idx="12">
                  <c:v>47.04</c:v>
                </c:pt>
                <c:pt idx="13">
                  <c:v>46.44</c:v>
                </c:pt>
                <c:pt idx="14">
                  <c:v>45.87</c:v>
                </c:pt>
                <c:pt idx="15">
                  <c:v>45.87</c:v>
                </c:pt>
                <c:pt idx="16">
                  <c:v>45.8</c:v>
                </c:pt>
                <c:pt idx="17">
                  <c:v>45.59</c:v>
                </c:pt>
                <c:pt idx="18">
                  <c:v>44.69</c:v>
                </c:pt>
                <c:pt idx="19">
                  <c:v>44.42</c:v>
                </c:pt>
                <c:pt idx="20">
                  <c:v>44.35</c:v>
                </c:pt>
                <c:pt idx="21">
                  <c:v>43.86</c:v>
                </c:pt>
                <c:pt idx="22">
                  <c:v>43.86</c:v>
                </c:pt>
                <c:pt idx="23">
                  <c:v>43.24</c:v>
                </c:pt>
                <c:pt idx="24">
                  <c:v>42.08</c:v>
                </c:pt>
                <c:pt idx="25">
                  <c:v>41.5</c:v>
                </c:pt>
                <c:pt idx="26">
                  <c:v>41.37</c:v>
                </c:pt>
                <c:pt idx="27">
                  <c:v>40.4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C0-4A34-AC4D-2DEFBDF4E944}"/>
            </c:ext>
          </c:extLst>
        </c:ser>
        <c:ser>
          <c:idx val="1"/>
          <c:order val="1"/>
          <c:tx>
            <c:strRef>
              <c:f>'Sheet1 (2)'!$C$1</c:f>
              <c:strCache>
                <c:ptCount val="1"/>
                <c:pt idx="0">
                  <c:v>М 2024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(2)'!$A$2:$A$29</c:f>
              <c:strCache>
                <c:ptCount val="28"/>
                <c:pt idx="0">
                  <c:v>СОФИЯ-ГРАД</c:v>
                </c:pt>
                <c:pt idx="1">
                  <c:v>СМОЛЯН</c:v>
                </c:pt>
                <c:pt idx="2">
                  <c:v>ВАРНА</c:v>
                </c:pt>
                <c:pt idx="3">
                  <c:v>ПЕРНИК</c:v>
                </c:pt>
                <c:pt idx="4">
                  <c:v>РУСЕ</c:v>
                </c:pt>
                <c:pt idx="5">
                  <c:v>БУРГАС</c:v>
                </c:pt>
                <c:pt idx="6">
                  <c:v>ВЕЛИКО ТЪРНОВО</c:v>
                </c:pt>
                <c:pt idx="7">
                  <c:v>ГАБРОВО</c:v>
                </c:pt>
                <c:pt idx="8">
                  <c:v>СОФИЯ-ОБЛАСТ</c:v>
                </c:pt>
                <c:pt idx="9">
                  <c:v>СТАРА ЗАГОРА</c:v>
                </c:pt>
                <c:pt idx="10">
                  <c:v>ПЛОВДИВ</c:v>
                </c:pt>
                <c:pt idx="11">
                  <c:v>БЛАГОЕВГРАД</c:v>
                </c:pt>
                <c:pt idx="12">
                  <c:v>КЮСТЕНДИЛ</c:v>
                </c:pt>
                <c:pt idx="13">
                  <c:v>ЛОВЕЧ</c:v>
                </c:pt>
                <c:pt idx="14">
                  <c:v>ДОБРИЧ</c:v>
                </c:pt>
                <c:pt idx="15">
                  <c:v>ВИДИН</c:v>
                </c:pt>
                <c:pt idx="16">
                  <c:v>ПАЗАРДЖИК</c:v>
                </c:pt>
                <c:pt idx="17">
                  <c:v>ПЛЕВЕН</c:v>
                </c:pt>
                <c:pt idx="18">
                  <c:v>ВРАЦА</c:v>
                </c:pt>
                <c:pt idx="19">
                  <c:v>ХАСКОВО</c:v>
                </c:pt>
                <c:pt idx="20">
                  <c:v>ШУМЕН</c:v>
                </c:pt>
                <c:pt idx="21">
                  <c:v>СЛИВЕН</c:v>
                </c:pt>
                <c:pt idx="22">
                  <c:v>ЯМБОЛ</c:v>
                </c:pt>
                <c:pt idx="23">
                  <c:v>МОНТАНА</c:v>
                </c:pt>
                <c:pt idx="24">
                  <c:v>ТЪРГОВИЩЕ</c:v>
                </c:pt>
                <c:pt idx="25">
                  <c:v>СИЛИСТРА</c:v>
                </c:pt>
                <c:pt idx="26">
                  <c:v>КЪРДЖАЛИ</c:v>
                </c:pt>
                <c:pt idx="27">
                  <c:v>РАЗГРАД</c:v>
                </c:pt>
              </c:strCache>
            </c:strRef>
          </c:cat>
          <c:val>
            <c:numRef>
              <c:f>'Sheet1 (2)'!$C$2:$C$29</c:f>
              <c:numCache>
                <c:formatCode>General</c:formatCode>
                <c:ptCount val="28"/>
                <c:pt idx="0">
                  <c:v>39.200000000000003</c:v>
                </c:pt>
                <c:pt idx="1">
                  <c:v>39</c:v>
                </c:pt>
                <c:pt idx="2">
                  <c:v>36.979999999999997</c:v>
                </c:pt>
                <c:pt idx="3">
                  <c:v>28.34</c:v>
                </c:pt>
                <c:pt idx="4">
                  <c:v>32.33</c:v>
                </c:pt>
                <c:pt idx="5">
                  <c:v>35.06</c:v>
                </c:pt>
                <c:pt idx="6">
                  <c:v>32.26</c:v>
                </c:pt>
                <c:pt idx="7">
                  <c:v>28.34</c:v>
                </c:pt>
                <c:pt idx="8">
                  <c:v>31.62</c:v>
                </c:pt>
                <c:pt idx="9">
                  <c:v>28.48</c:v>
                </c:pt>
                <c:pt idx="10">
                  <c:v>30.96</c:v>
                </c:pt>
                <c:pt idx="11">
                  <c:v>34.25</c:v>
                </c:pt>
                <c:pt idx="12">
                  <c:v>28.29</c:v>
                </c:pt>
                <c:pt idx="13">
                  <c:v>26.96</c:v>
                </c:pt>
                <c:pt idx="14">
                  <c:v>24.72</c:v>
                </c:pt>
                <c:pt idx="15">
                  <c:v>25.78</c:v>
                </c:pt>
                <c:pt idx="16">
                  <c:v>34.79</c:v>
                </c:pt>
                <c:pt idx="17">
                  <c:v>30.2</c:v>
                </c:pt>
                <c:pt idx="18">
                  <c:v>26.55</c:v>
                </c:pt>
                <c:pt idx="19">
                  <c:v>31.56</c:v>
                </c:pt>
                <c:pt idx="20">
                  <c:v>26.36</c:v>
                </c:pt>
                <c:pt idx="21">
                  <c:v>25</c:v>
                </c:pt>
                <c:pt idx="22">
                  <c:v>37.24</c:v>
                </c:pt>
                <c:pt idx="23">
                  <c:v>27.31</c:v>
                </c:pt>
                <c:pt idx="24">
                  <c:v>30</c:v>
                </c:pt>
                <c:pt idx="25">
                  <c:v>32.29</c:v>
                </c:pt>
                <c:pt idx="26">
                  <c:v>34.46</c:v>
                </c:pt>
                <c:pt idx="27">
                  <c:v>24.37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C0-4A34-AC4D-2DEFBDF4E9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01981680"/>
        <c:axId val="1401981264"/>
      </c:lineChart>
      <c:catAx>
        <c:axId val="1401981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401981264"/>
        <c:crosses val="autoZero"/>
        <c:auto val="1"/>
        <c:lblAlgn val="ctr"/>
        <c:lblOffset val="100"/>
        <c:noMultiLvlLbl val="0"/>
      </c:catAx>
      <c:valAx>
        <c:axId val="140198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401981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baseline="0" dirty="0"/>
              <a:t>.</a:t>
            </a:r>
            <a:endParaRPr lang="bg-B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7.5644021654653573E-2"/>
          <c:y val="0.16484444444444443"/>
          <c:w val="0.89953928347789014"/>
          <c:h val="0.77348836395450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БЕЛ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Sheet1!$A$2:$A$29</c:f>
              <c:strCache>
                <c:ptCount val="28"/>
                <c:pt idx="0">
                  <c:v>ЛОВЕЧ</c:v>
                </c:pt>
                <c:pt idx="1">
                  <c:v>СОФИЯ-ОБЛАСТ</c:v>
                </c:pt>
                <c:pt idx="2">
                  <c:v>РУСЕ</c:v>
                </c:pt>
                <c:pt idx="3">
                  <c:v>ХАСКОВО</c:v>
                </c:pt>
                <c:pt idx="4">
                  <c:v>ТЪРГОВИЩЕ</c:v>
                </c:pt>
                <c:pt idx="5">
                  <c:v>ПЕРНИК</c:v>
                </c:pt>
                <c:pt idx="6">
                  <c:v>ШУМЕН</c:v>
                </c:pt>
                <c:pt idx="7">
                  <c:v>СЛИВЕН</c:v>
                </c:pt>
                <c:pt idx="8">
                  <c:v>КЮСТЕНДИЛ</c:v>
                </c:pt>
                <c:pt idx="9">
                  <c:v>БУРГАС</c:v>
                </c:pt>
                <c:pt idx="10">
                  <c:v>СТАРА ЗАГОРА</c:v>
                </c:pt>
                <c:pt idx="11">
                  <c:v>МОНТАНА</c:v>
                </c:pt>
                <c:pt idx="12">
                  <c:v>ВРАЦА</c:v>
                </c:pt>
                <c:pt idx="13">
                  <c:v>ДОБРИЧ</c:v>
                </c:pt>
                <c:pt idx="14">
                  <c:v>ЯМБОЛ</c:v>
                </c:pt>
                <c:pt idx="15">
                  <c:v>СМОЛЯН</c:v>
                </c:pt>
                <c:pt idx="16">
                  <c:v>ВАРНА</c:v>
                </c:pt>
                <c:pt idx="17">
                  <c:v>ПЛЕВЕН</c:v>
                </c:pt>
                <c:pt idx="18">
                  <c:v>ПАЗАРДЖИК</c:v>
                </c:pt>
                <c:pt idx="19">
                  <c:v>ПЛОВДИВ</c:v>
                </c:pt>
                <c:pt idx="20">
                  <c:v>СИЛИСТРА</c:v>
                </c:pt>
                <c:pt idx="21">
                  <c:v>КЪРДЖАЛИ</c:v>
                </c:pt>
                <c:pt idx="22">
                  <c:v>ВЕЛИКО ТЪРНОВО</c:v>
                </c:pt>
                <c:pt idx="23">
                  <c:v>ВИДИН</c:v>
                </c:pt>
                <c:pt idx="24">
                  <c:v>РАЗГРАД</c:v>
                </c:pt>
                <c:pt idx="25">
                  <c:v>ГАБРОВО</c:v>
                </c:pt>
                <c:pt idx="26">
                  <c:v>БЛАГОЕВГРАД</c:v>
                </c:pt>
                <c:pt idx="27">
                  <c:v>СОФИЯ-ГРАД</c:v>
                </c:pt>
              </c:strCache>
            </c:strRef>
          </c:cat>
          <c:val>
            <c:numRef>
              <c:f>Sheet1!$B$2:$B$29</c:f>
            </c:numRef>
          </c:val>
          <c:extLst>
            <c:ext xmlns:c16="http://schemas.microsoft.com/office/drawing/2014/chart" uri="{C3380CC4-5D6E-409C-BE32-E72D297353CC}">
              <c16:uniqueId val="{00000000-92C3-4817-ADFC-217DD9DFD4F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БЕЛ 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Sheet1!$A$2:$A$29</c:f>
              <c:strCache>
                <c:ptCount val="28"/>
                <c:pt idx="0">
                  <c:v>ЛОВЕЧ</c:v>
                </c:pt>
                <c:pt idx="1">
                  <c:v>СОФИЯ-ОБЛАСТ</c:v>
                </c:pt>
                <c:pt idx="2">
                  <c:v>РУСЕ</c:v>
                </c:pt>
                <c:pt idx="3">
                  <c:v>ХАСКОВО</c:v>
                </c:pt>
                <c:pt idx="4">
                  <c:v>ТЪРГОВИЩЕ</c:v>
                </c:pt>
                <c:pt idx="5">
                  <c:v>ПЕРНИК</c:v>
                </c:pt>
                <c:pt idx="6">
                  <c:v>ШУМЕН</c:v>
                </c:pt>
                <c:pt idx="7">
                  <c:v>СЛИВЕН</c:v>
                </c:pt>
                <c:pt idx="8">
                  <c:v>КЮСТЕНДИЛ</c:v>
                </c:pt>
                <c:pt idx="9">
                  <c:v>БУРГАС</c:v>
                </c:pt>
                <c:pt idx="10">
                  <c:v>СТАРА ЗАГОРА</c:v>
                </c:pt>
                <c:pt idx="11">
                  <c:v>МОНТАНА</c:v>
                </c:pt>
                <c:pt idx="12">
                  <c:v>ВРАЦА</c:v>
                </c:pt>
                <c:pt idx="13">
                  <c:v>ДОБРИЧ</c:v>
                </c:pt>
                <c:pt idx="14">
                  <c:v>ЯМБОЛ</c:v>
                </c:pt>
                <c:pt idx="15">
                  <c:v>СМОЛЯН</c:v>
                </c:pt>
                <c:pt idx="16">
                  <c:v>ВАРНА</c:v>
                </c:pt>
                <c:pt idx="17">
                  <c:v>ПЛЕВЕН</c:v>
                </c:pt>
                <c:pt idx="18">
                  <c:v>ПАЗАРДЖИК</c:v>
                </c:pt>
                <c:pt idx="19">
                  <c:v>ПЛОВДИВ</c:v>
                </c:pt>
                <c:pt idx="20">
                  <c:v>СИЛИСТРА</c:v>
                </c:pt>
                <c:pt idx="21">
                  <c:v>КЪРДЖАЛИ</c:v>
                </c:pt>
                <c:pt idx="22">
                  <c:v>ВЕЛИКО ТЪРНОВО</c:v>
                </c:pt>
                <c:pt idx="23">
                  <c:v>ВИДИН</c:v>
                </c:pt>
                <c:pt idx="24">
                  <c:v>РАЗГРАД</c:v>
                </c:pt>
                <c:pt idx="25">
                  <c:v>ГАБРОВО</c:v>
                </c:pt>
                <c:pt idx="26">
                  <c:v>БЛАГОЕВГРАД</c:v>
                </c:pt>
                <c:pt idx="27">
                  <c:v>СОФИЯ-ГРАД</c:v>
                </c:pt>
              </c:strCache>
            </c:strRef>
          </c:cat>
          <c:val>
            <c:numRef>
              <c:f>Sheet1!$C$2:$C$29</c:f>
            </c:numRef>
          </c:val>
          <c:extLst>
            <c:ext xmlns:c16="http://schemas.microsoft.com/office/drawing/2014/chart" uri="{C3380CC4-5D6E-409C-BE32-E72D297353CC}">
              <c16:uniqueId val="{00000001-92C3-4817-ADFC-217DD9DFD4F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разлика БЕЛ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Sheet1!$A$2:$A$29</c:f>
              <c:strCache>
                <c:ptCount val="28"/>
                <c:pt idx="0">
                  <c:v>ЛОВЕЧ</c:v>
                </c:pt>
                <c:pt idx="1">
                  <c:v>СОФИЯ-ОБЛАСТ</c:v>
                </c:pt>
                <c:pt idx="2">
                  <c:v>РУСЕ</c:v>
                </c:pt>
                <c:pt idx="3">
                  <c:v>ХАСКОВО</c:v>
                </c:pt>
                <c:pt idx="4">
                  <c:v>ТЪРГОВИЩЕ</c:v>
                </c:pt>
                <c:pt idx="5">
                  <c:v>ПЕРНИК</c:v>
                </c:pt>
                <c:pt idx="6">
                  <c:v>ШУМЕН</c:v>
                </c:pt>
                <c:pt idx="7">
                  <c:v>СЛИВЕН</c:v>
                </c:pt>
                <c:pt idx="8">
                  <c:v>КЮСТЕНДИЛ</c:v>
                </c:pt>
                <c:pt idx="9">
                  <c:v>БУРГАС</c:v>
                </c:pt>
                <c:pt idx="10">
                  <c:v>СТАРА ЗАГОРА</c:v>
                </c:pt>
                <c:pt idx="11">
                  <c:v>МОНТАНА</c:v>
                </c:pt>
                <c:pt idx="12">
                  <c:v>ВРАЦА</c:v>
                </c:pt>
                <c:pt idx="13">
                  <c:v>ДОБРИЧ</c:v>
                </c:pt>
                <c:pt idx="14">
                  <c:v>ЯМБОЛ</c:v>
                </c:pt>
                <c:pt idx="15">
                  <c:v>СМОЛЯН</c:v>
                </c:pt>
                <c:pt idx="16">
                  <c:v>ВАРНА</c:v>
                </c:pt>
                <c:pt idx="17">
                  <c:v>ПЛЕВЕН</c:v>
                </c:pt>
                <c:pt idx="18">
                  <c:v>ПАЗАРДЖИК</c:v>
                </c:pt>
                <c:pt idx="19">
                  <c:v>ПЛОВДИВ</c:v>
                </c:pt>
                <c:pt idx="20">
                  <c:v>СИЛИСТРА</c:v>
                </c:pt>
                <c:pt idx="21">
                  <c:v>КЪРДЖАЛИ</c:v>
                </c:pt>
                <c:pt idx="22">
                  <c:v>ВЕЛИКО ТЪРНОВО</c:v>
                </c:pt>
                <c:pt idx="23">
                  <c:v>ВИДИН</c:v>
                </c:pt>
                <c:pt idx="24">
                  <c:v>РАЗГРАД</c:v>
                </c:pt>
                <c:pt idx="25">
                  <c:v>ГАБРОВО</c:v>
                </c:pt>
                <c:pt idx="26">
                  <c:v>БЛАГОЕВГРАД</c:v>
                </c:pt>
                <c:pt idx="27">
                  <c:v>СОФИЯ-ГРАД</c:v>
                </c:pt>
              </c:strCache>
            </c:strRef>
          </c:cat>
          <c:val>
            <c:numRef>
              <c:f>Sheet1!$D$2:$D$29</c:f>
              <c:numCache>
                <c:formatCode>0.00</c:formatCode>
                <c:ptCount val="28"/>
                <c:pt idx="0">
                  <c:v>3.3999999999999986</c:v>
                </c:pt>
                <c:pt idx="1">
                  <c:v>2.8799999999999955</c:v>
                </c:pt>
                <c:pt idx="2">
                  <c:v>2.1000000000000014</c:v>
                </c:pt>
                <c:pt idx="3">
                  <c:v>2.0200000000000031</c:v>
                </c:pt>
                <c:pt idx="4">
                  <c:v>1.8299999999999983</c:v>
                </c:pt>
                <c:pt idx="5">
                  <c:v>1.75</c:v>
                </c:pt>
                <c:pt idx="6">
                  <c:v>1.6400000000000006</c:v>
                </c:pt>
                <c:pt idx="7">
                  <c:v>1.519999999999996</c:v>
                </c:pt>
                <c:pt idx="8">
                  <c:v>1.4600000000000009</c:v>
                </c:pt>
                <c:pt idx="9">
                  <c:v>1.25</c:v>
                </c:pt>
                <c:pt idx="10">
                  <c:v>0.87000000000000455</c:v>
                </c:pt>
                <c:pt idx="11">
                  <c:v>0.71000000000000085</c:v>
                </c:pt>
                <c:pt idx="12">
                  <c:v>0.65999999999999659</c:v>
                </c:pt>
                <c:pt idx="13">
                  <c:v>0.61999999999999744</c:v>
                </c:pt>
                <c:pt idx="14">
                  <c:v>0.61999999999999744</c:v>
                </c:pt>
                <c:pt idx="15">
                  <c:v>0.43999999999999773</c:v>
                </c:pt>
                <c:pt idx="16">
                  <c:v>0.39000000000000057</c:v>
                </c:pt>
                <c:pt idx="17">
                  <c:v>0.24000000000000199</c:v>
                </c:pt>
                <c:pt idx="18">
                  <c:v>0.15999999999999659</c:v>
                </c:pt>
                <c:pt idx="19">
                  <c:v>-0.41000000000000369</c:v>
                </c:pt>
                <c:pt idx="20">
                  <c:v>-0.46000000000000085</c:v>
                </c:pt>
                <c:pt idx="21">
                  <c:v>-0.49000000000000199</c:v>
                </c:pt>
                <c:pt idx="22">
                  <c:v>-0.92999999999999972</c:v>
                </c:pt>
                <c:pt idx="23">
                  <c:v>-1.0800000000000054</c:v>
                </c:pt>
                <c:pt idx="24">
                  <c:v>-1.3599999999999994</c:v>
                </c:pt>
                <c:pt idx="25">
                  <c:v>-1.5399999999999991</c:v>
                </c:pt>
                <c:pt idx="26">
                  <c:v>-1.9299999999999997</c:v>
                </c:pt>
                <c:pt idx="27">
                  <c:v>-2.490000000000002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C3-4817-ADFC-217DD9DFD4F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М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Sheet1!$A$2:$A$29</c:f>
              <c:strCache>
                <c:ptCount val="28"/>
                <c:pt idx="0">
                  <c:v>ЛОВЕЧ</c:v>
                </c:pt>
                <c:pt idx="1">
                  <c:v>СОФИЯ-ОБЛАСТ</c:v>
                </c:pt>
                <c:pt idx="2">
                  <c:v>РУСЕ</c:v>
                </c:pt>
                <c:pt idx="3">
                  <c:v>ХАСКОВО</c:v>
                </c:pt>
                <c:pt idx="4">
                  <c:v>ТЪРГОВИЩЕ</c:v>
                </c:pt>
                <c:pt idx="5">
                  <c:v>ПЕРНИК</c:v>
                </c:pt>
                <c:pt idx="6">
                  <c:v>ШУМЕН</c:v>
                </c:pt>
                <c:pt idx="7">
                  <c:v>СЛИВЕН</c:v>
                </c:pt>
                <c:pt idx="8">
                  <c:v>КЮСТЕНДИЛ</c:v>
                </c:pt>
                <c:pt idx="9">
                  <c:v>БУРГАС</c:v>
                </c:pt>
                <c:pt idx="10">
                  <c:v>СТАРА ЗАГОРА</c:v>
                </c:pt>
                <c:pt idx="11">
                  <c:v>МОНТАНА</c:v>
                </c:pt>
                <c:pt idx="12">
                  <c:v>ВРАЦА</c:v>
                </c:pt>
                <c:pt idx="13">
                  <c:v>ДОБРИЧ</c:v>
                </c:pt>
                <c:pt idx="14">
                  <c:v>ЯМБОЛ</c:v>
                </c:pt>
                <c:pt idx="15">
                  <c:v>СМОЛЯН</c:v>
                </c:pt>
                <c:pt idx="16">
                  <c:v>ВАРНА</c:v>
                </c:pt>
                <c:pt idx="17">
                  <c:v>ПЛЕВЕН</c:v>
                </c:pt>
                <c:pt idx="18">
                  <c:v>ПАЗАРДЖИК</c:v>
                </c:pt>
                <c:pt idx="19">
                  <c:v>ПЛОВДИВ</c:v>
                </c:pt>
                <c:pt idx="20">
                  <c:v>СИЛИСТРА</c:v>
                </c:pt>
                <c:pt idx="21">
                  <c:v>КЪРДЖАЛИ</c:v>
                </c:pt>
                <c:pt idx="22">
                  <c:v>ВЕЛИКО ТЪРНОВО</c:v>
                </c:pt>
                <c:pt idx="23">
                  <c:v>ВИДИН</c:v>
                </c:pt>
                <c:pt idx="24">
                  <c:v>РАЗГРАД</c:v>
                </c:pt>
                <c:pt idx="25">
                  <c:v>ГАБРОВО</c:v>
                </c:pt>
                <c:pt idx="26">
                  <c:v>БЛАГОЕВГРАД</c:v>
                </c:pt>
                <c:pt idx="27">
                  <c:v>СОФИЯ-ГРАД</c:v>
                </c:pt>
              </c:strCache>
            </c:strRef>
          </c:cat>
          <c:val>
            <c:numRef>
              <c:f>Sheet1!$E$2:$E$29</c:f>
            </c:numRef>
          </c:val>
          <c:extLst>
            <c:ext xmlns:c16="http://schemas.microsoft.com/office/drawing/2014/chart" uri="{C3380CC4-5D6E-409C-BE32-E72D297353CC}">
              <c16:uniqueId val="{00000003-92C3-4817-ADFC-217DD9DFD4F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М 2024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Sheet1!$A$2:$A$29</c:f>
              <c:strCache>
                <c:ptCount val="28"/>
                <c:pt idx="0">
                  <c:v>ЛОВЕЧ</c:v>
                </c:pt>
                <c:pt idx="1">
                  <c:v>СОФИЯ-ОБЛАСТ</c:v>
                </c:pt>
                <c:pt idx="2">
                  <c:v>РУСЕ</c:v>
                </c:pt>
                <c:pt idx="3">
                  <c:v>ХАСКОВО</c:v>
                </c:pt>
                <c:pt idx="4">
                  <c:v>ТЪРГОВИЩЕ</c:v>
                </c:pt>
                <c:pt idx="5">
                  <c:v>ПЕРНИК</c:v>
                </c:pt>
                <c:pt idx="6">
                  <c:v>ШУМЕН</c:v>
                </c:pt>
                <c:pt idx="7">
                  <c:v>СЛИВЕН</c:v>
                </c:pt>
                <c:pt idx="8">
                  <c:v>КЮСТЕНДИЛ</c:v>
                </c:pt>
                <c:pt idx="9">
                  <c:v>БУРГАС</c:v>
                </c:pt>
                <c:pt idx="10">
                  <c:v>СТАРА ЗАГОРА</c:v>
                </c:pt>
                <c:pt idx="11">
                  <c:v>МОНТАНА</c:v>
                </c:pt>
                <c:pt idx="12">
                  <c:v>ВРАЦА</c:v>
                </c:pt>
                <c:pt idx="13">
                  <c:v>ДОБРИЧ</c:v>
                </c:pt>
                <c:pt idx="14">
                  <c:v>ЯМБОЛ</c:v>
                </c:pt>
                <c:pt idx="15">
                  <c:v>СМОЛЯН</c:v>
                </c:pt>
                <c:pt idx="16">
                  <c:v>ВАРНА</c:v>
                </c:pt>
                <c:pt idx="17">
                  <c:v>ПЛЕВЕН</c:v>
                </c:pt>
                <c:pt idx="18">
                  <c:v>ПАЗАРДЖИК</c:v>
                </c:pt>
                <c:pt idx="19">
                  <c:v>ПЛОВДИВ</c:v>
                </c:pt>
                <c:pt idx="20">
                  <c:v>СИЛИСТРА</c:v>
                </c:pt>
                <c:pt idx="21">
                  <c:v>КЪРДЖАЛИ</c:v>
                </c:pt>
                <c:pt idx="22">
                  <c:v>ВЕЛИКО ТЪРНОВО</c:v>
                </c:pt>
                <c:pt idx="23">
                  <c:v>ВИДИН</c:v>
                </c:pt>
                <c:pt idx="24">
                  <c:v>РАЗГРАД</c:v>
                </c:pt>
                <c:pt idx="25">
                  <c:v>ГАБРОВО</c:v>
                </c:pt>
                <c:pt idx="26">
                  <c:v>БЛАГОЕВГРАД</c:v>
                </c:pt>
                <c:pt idx="27">
                  <c:v>СОФИЯ-ГРАД</c:v>
                </c:pt>
              </c:strCache>
            </c:strRef>
          </c:cat>
          <c:val>
            <c:numRef>
              <c:f>Sheet1!$F$2:$F$29</c:f>
            </c:numRef>
          </c:val>
          <c:extLst>
            <c:ext xmlns:c16="http://schemas.microsoft.com/office/drawing/2014/chart" uri="{C3380CC4-5D6E-409C-BE32-E72D297353CC}">
              <c16:uniqueId val="{00000004-92C3-4817-ADFC-217DD9DFD4F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разлика М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Sheet1!$A$2:$A$29</c:f>
              <c:strCache>
                <c:ptCount val="28"/>
                <c:pt idx="0">
                  <c:v>ЛОВЕЧ</c:v>
                </c:pt>
                <c:pt idx="1">
                  <c:v>СОФИЯ-ОБЛАСТ</c:v>
                </c:pt>
                <c:pt idx="2">
                  <c:v>РУСЕ</c:v>
                </c:pt>
                <c:pt idx="3">
                  <c:v>ХАСКОВО</c:v>
                </c:pt>
                <c:pt idx="4">
                  <c:v>ТЪРГОВИЩЕ</c:v>
                </c:pt>
                <c:pt idx="5">
                  <c:v>ПЕРНИК</c:v>
                </c:pt>
                <c:pt idx="6">
                  <c:v>ШУМЕН</c:v>
                </c:pt>
                <c:pt idx="7">
                  <c:v>СЛИВЕН</c:v>
                </c:pt>
                <c:pt idx="8">
                  <c:v>КЮСТЕНДИЛ</c:v>
                </c:pt>
                <c:pt idx="9">
                  <c:v>БУРГАС</c:v>
                </c:pt>
                <c:pt idx="10">
                  <c:v>СТАРА ЗАГОРА</c:v>
                </c:pt>
                <c:pt idx="11">
                  <c:v>МОНТАНА</c:v>
                </c:pt>
                <c:pt idx="12">
                  <c:v>ВРАЦА</c:v>
                </c:pt>
                <c:pt idx="13">
                  <c:v>ДОБРИЧ</c:v>
                </c:pt>
                <c:pt idx="14">
                  <c:v>ЯМБОЛ</c:v>
                </c:pt>
                <c:pt idx="15">
                  <c:v>СМОЛЯН</c:v>
                </c:pt>
                <c:pt idx="16">
                  <c:v>ВАРНА</c:v>
                </c:pt>
                <c:pt idx="17">
                  <c:v>ПЛЕВЕН</c:v>
                </c:pt>
                <c:pt idx="18">
                  <c:v>ПАЗАРДЖИК</c:v>
                </c:pt>
                <c:pt idx="19">
                  <c:v>ПЛОВДИВ</c:v>
                </c:pt>
                <c:pt idx="20">
                  <c:v>СИЛИСТРА</c:v>
                </c:pt>
                <c:pt idx="21">
                  <c:v>КЪРДЖАЛИ</c:v>
                </c:pt>
                <c:pt idx="22">
                  <c:v>ВЕЛИКО ТЪРНОВО</c:v>
                </c:pt>
                <c:pt idx="23">
                  <c:v>ВИДИН</c:v>
                </c:pt>
                <c:pt idx="24">
                  <c:v>РАЗГРАД</c:v>
                </c:pt>
                <c:pt idx="25">
                  <c:v>ГАБРОВО</c:v>
                </c:pt>
                <c:pt idx="26">
                  <c:v>БЛАГОЕВГРАД</c:v>
                </c:pt>
                <c:pt idx="27">
                  <c:v>СОФИЯ-ГРАД</c:v>
                </c:pt>
              </c:strCache>
            </c:strRef>
          </c:cat>
          <c:val>
            <c:numRef>
              <c:f>Sheet1!$G$2:$G$29</c:f>
              <c:numCache>
                <c:formatCode>General</c:formatCode>
                <c:ptCount val="28"/>
                <c:pt idx="0">
                  <c:v>-0.27999999999999758</c:v>
                </c:pt>
                <c:pt idx="1">
                  <c:v>2.1700000000000017</c:v>
                </c:pt>
                <c:pt idx="2">
                  <c:v>-0.89000000000000057</c:v>
                </c:pt>
                <c:pt idx="3">
                  <c:v>-0.98000000000000043</c:v>
                </c:pt>
                <c:pt idx="4">
                  <c:v>1.3599999999999994</c:v>
                </c:pt>
                <c:pt idx="5">
                  <c:v>2.8299999999999983</c:v>
                </c:pt>
                <c:pt idx="6">
                  <c:v>-1.3200000000000003</c:v>
                </c:pt>
                <c:pt idx="7">
                  <c:v>-2.2199999999999989</c:v>
                </c:pt>
                <c:pt idx="8">
                  <c:v>-0.53999999999999915</c:v>
                </c:pt>
                <c:pt idx="9">
                  <c:v>0.90000000000000568</c:v>
                </c:pt>
                <c:pt idx="10">
                  <c:v>-1.5899999999999999</c:v>
                </c:pt>
                <c:pt idx="11">
                  <c:v>-0.94000000000000128</c:v>
                </c:pt>
                <c:pt idx="12">
                  <c:v>-3.9999999999999147E-2</c:v>
                </c:pt>
                <c:pt idx="13">
                  <c:v>-3.2100000000000009</c:v>
                </c:pt>
                <c:pt idx="14">
                  <c:v>1.4500000000000028</c:v>
                </c:pt>
                <c:pt idx="15">
                  <c:v>-2.4200000000000017</c:v>
                </c:pt>
                <c:pt idx="16">
                  <c:v>-2.8500000000000014</c:v>
                </c:pt>
                <c:pt idx="17">
                  <c:v>1.4899999999999984</c:v>
                </c:pt>
                <c:pt idx="18">
                  <c:v>0.25999999999999801</c:v>
                </c:pt>
                <c:pt idx="19">
                  <c:v>-1.4499999999999957</c:v>
                </c:pt>
                <c:pt idx="20">
                  <c:v>-3.009999999999998</c:v>
                </c:pt>
                <c:pt idx="21">
                  <c:v>-6.7800000000000011</c:v>
                </c:pt>
                <c:pt idx="22">
                  <c:v>0.75999999999999801</c:v>
                </c:pt>
                <c:pt idx="23">
                  <c:v>-0.36999999999999744</c:v>
                </c:pt>
                <c:pt idx="24">
                  <c:v>-3.2399999999999984</c:v>
                </c:pt>
                <c:pt idx="25">
                  <c:v>-3.120000000000001</c:v>
                </c:pt>
                <c:pt idx="26">
                  <c:v>-3.3900000000000006</c:v>
                </c:pt>
                <c:pt idx="27">
                  <c:v>-2.8900000000000006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C3-4817-ADFC-217DD9DFD4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7169792"/>
        <c:axId val="1257168544"/>
      </c:barChart>
      <c:catAx>
        <c:axId val="125716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257168544"/>
        <c:crosses val="autoZero"/>
        <c:auto val="1"/>
        <c:lblAlgn val="ctr"/>
        <c:lblOffset val="100"/>
        <c:noMultiLvlLbl val="0"/>
      </c:catAx>
      <c:valAx>
        <c:axId val="1257168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25716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603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3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9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217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64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3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2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16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37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00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43B36-DE2A-4612-B7F2-431D5CCD2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183" y="1298448"/>
            <a:ext cx="11439040" cy="2493264"/>
          </a:xfrm>
        </p:spPr>
        <p:txBody>
          <a:bodyPr>
            <a:normAutofit/>
          </a:bodyPr>
          <a:lstStyle/>
          <a:p>
            <a:pPr algn="ctr"/>
            <a:r>
              <a:rPr lang="bg-BG" sz="4400" b="1" i="1" dirty="0"/>
              <a:t>РЕЗУЛТАТИ ОТ НВО В КРАЯ НА Х КЛАС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BF79C7-5FA5-44AB-A767-044EEE5AF32D}"/>
              </a:ext>
            </a:extLst>
          </p:cNvPr>
          <p:cNvSpPr txBox="1"/>
          <p:nvPr/>
        </p:nvSpPr>
        <p:spPr>
          <a:xfrm>
            <a:off x="3718560" y="4000146"/>
            <a:ext cx="33040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2024 година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AC2AAAAF-C3CA-466B-B3FD-B1A88DA38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543" y="67056"/>
            <a:ext cx="899591" cy="86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11EA5C5A-0A72-4593-A34E-867A5D0D7B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bg-BG" dirty="0"/>
              <a:t>Юни 2024 г.</a:t>
            </a:r>
          </a:p>
        </p:txBody>
      </p:sp>
    </p:spTree>
    <p:extLst>
      <p:ext uri="{BB962C8B-B14F-4D97-AF65-F5344CB8AC3E}">
        <p14:creationId xmlns:p14="http://schemas.microsoft.com/office/powerpoint/2010/main" val="810233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AA8B6-5926-4B54-A7E9-F7F2B5BBB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083" cy="805218"/>
          </a:xfrm>
        </p:spPr>
        <p:txBody>
          <a:bodyPr>
            <a:normAutofit/>
          </a:bodyPr>
          <a:lstStyle/>
          <a:p>
            <a:pPr algn="ctr"/>
            <a:r>
              <a:rPr lang="bg-BG" sz="2400" b="1" i="1" dirty="0"/>
              <a:t>РАЗЛИКА В РЕЗУЛТАТИТЕ ПО РЕГИОНИ В СРАВНЕНИЕ С 2023 Г.</a:t>
            </a:r>
            <a:endParaRPr lang="bg-BG" sz="24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593F594-D208-4D82-9D73-E5577915C0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21810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4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A38AD-1362-4664-A6A5-D1D0516BB8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Резултати на национално равнище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4524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C966F-152C-405E-84DF-08CB3EF9D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4826" y="450376"/>
            <a:ext cx="10058083" cy="645539"/>
          </a:xfrm>
        </p:spPr>
        <p:txBody>
          <a:bodyPr>
            <a:normAutofit fontScale="90000"/>
          </a:bodyPr>
          <a:lstStyle/>
          <a:p>
            <a:pPr algn="ctr"/>
            <a:br>
              <a:rPr lang="bg-BG" sz="2400" i="1" dirty="0"/>
            </a:br>
            <a:r>
              <a:rPr lang="bg-BG" sz="2400" b="1" i="1" dirty="0"/>
              <a:t>РЕЗУЛТАТИ ОТ НВО10 В ТРИ ПОРЕДНИ ГОДИНИ (В ТОЧКИ)</a:t>
            </a:r>
            <a:endParaRPr lang="bg-BG" sz="2400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A05463F-B6A2-4B7D-A649-ED2622B1FA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19125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782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1F16B-2603-434F-8902-26CE45F8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32513"/>
          </a:xfrm>
        </p:spPr>
        <p:txBody>
          <a:bodyPr>
            <a:normAutofit/>
          </a:bodyPr>
          <a:lstStyle/>
          <a:p>
            <a:pPr algn="ctr"/>
            <a:r>
              <a:rPr lang="bg-BG" sz="2400" b="1" i="1" dirty="0"/>
              <a:t>МАЛКО СТАТИСТИКА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82BF088-2248-4401-A6C6-364EB1CCB5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956050"/>
              </p:ext>
            </p:extLst>
          </p:nvPr>
        </p:nvGraphicFramePr>
        <p:xfrm>
          <a:off x="1096963" y="1846264"/>
          <a:ext cx="5140064" cy="223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0669296-747E-4E62-9A74-7D2B8B1FFF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1253052"/>
              </p:ext>
            </p:extLst>
          </p:nvPr>
        </p:nvGraphicFramePr>
        <p:xfrm>
          <a:off x="4891797" y="3955831"/>
          <a:ext cx="6831629" cy="249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497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94505-E123-4A97-B80B-BE6FD23B4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05469"/>
          </a:xfrm>
        </p:spPr>
        <p:txBody>
          <a:bodyPr>
            <a:normAutofit/>
          </a:bodyPr>
          <a:lstStyle/>
          <a:p>
            <a:pPr algn="ctr"/>
            <a:r>
              <a:rPr lang="bg-BG" sz="2400" b="1" i="1" dirty="0"/>
              <a:t>НАБЛЮДЕНИЯ ВЪРХУ РЕЗУЛТАТИТЕ ПО БЕЛ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C2C57-5AFC-4770-B893-6F47203FF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43" y="2006221"/>
            <a:ext cx="10672550" cy="4258100"/>
          </a:xfrm>
        </p:spPr>
        <p:txBody>
          <a:bodyPr>
            <a:normAutofit/>
          </a:bodyPr>
          <a:lstStyle/>
          <a:p>
            <a:pPr marL="355600" indent="-355600" algn="just">
              <a:buFont typeface="Arial" panose="020B0604020202020204" pitchFamily="34" charset="0"/>
              <a:buChar char="•"/>
              <a:tabLst>
                <a:tab pos="10494963" algn="l"/>
              </a:tabLst>
            </a:pPr>
            <a:r>
              <a:rPr lang="bg-BG" sz="1700" dirty="0">
                <a:solidFill>
                  <a:srgbClr val="263238"/>
                </a:solidFill>
                <a:effectLst/>
                <a:ea typeface="Calibri" panose="020F0502020204030204" pitchFamily="34" charset="0"/>
              </a:rPr>
              <a:t>Задачите, проверяващи умения за четене и интерпретация на текст, залагат на два различни източника – непрекъснат текст и таблица, изцяло прагматични са, близки са до ежедневието на учениците и правят връзки с биология и здравно образование и физика и астрономия, химия и опазване на околната среда и география и икономика.</a:t>
            </a:r>
            <a:endParaRPr lang="bg-BG" sz="1700" dirty="0">
              <a:effectLst/>
              <a:ea typeface="Calibri" panose="020F0502020204030204" pitchFamily="34" charset="0"/>
            </a:endParaRPr>
          </a:p>
          <a:p>
            <a:pPr marL="355600" indent="-355600" algn="just">
              <a:buFont typeface="Arial" panose="020B0604020202020204" pitchFamily="34" charset="0"/>
              <a:buChar char="•"/>
            </a:pPr>
            <a:r>
              <a:rPr lang="bg-BG" sz="1700" dirty="0">
                <a:solidFill>
                  <a:srgbClr val="263238"/>
                </a:solidFill>
                <a:effectLst/>
                <a:ea typeface="Calibri" panose="020F0502020204030204" pitchFamily="34" charset="0"/>
              </a:rPr>
              <a:t>Проверяват се умения за анализиране и критично оценяване на проблеми и идеи, за изграждане на теза и подкрепата ѝ с аргументи,  за познаване и прилагане на </a:t>
            </a:r>
            <a:r>
              <a:rPr lang="bg-BG" sz="1700" dirty="0" err="1">
                <a:solidFill>
                  <a:srgbClr val="263238"/>
                </a:solidFill>
                <a:effectLst/>
                <a:ea typeface="Calibri" panose="020F0502020204030204" pitchFamily="34" charset="0"/>
              </a:rPr>
              <a:t>книжовноезиковите</a:t>
            </a:r>
            <a:r>
              <a:rPr lang="bg-BG" sz="1700" dirty="0">
                <a:solidFill>
                  <a:srgbClr val="263238"/>
                </a:solidFill>
                <a:effectLst/>
                <a:ea typeface="Calibri" panose="020F0502020204030204" pitchFamily="34" charset="0"/>
              </a:rPr>
              <a:t> норми.</a:t>
            </a:r>
            <a:endParaRPr lang="bg-BG" sz="1700" dirty="0">
              <a:effectLst/>
              <a:ea typeface="Calibri" panose="020F0502020204030204" pitchFamily="34" charset="0"/>
            </a:endParaRPr>
          </a:p>
          <a:p>
            <a:pPr marL="355600" indent="-355600" algn="just">
              <a:buFont typeface="Arial" panose="020B0604020202020204" pitchFamily="34" charset="0"/>
              <a:buChar char="•"/>
            </a:pPr>
            <a:r>
              <a:rPr lang="bg-BG" sz="1700" dirty="0">
                <a:solidFill>
                  <a:srgbClr val="263238"/>
                </a:solidFill>
                <a:effectLst/>
                <a:ea typeface="Calibri" panose="020F0502020204030204" pitchFamily="34" charset="0"/>
              </a:rPr>
              <a:t>Около 90% са десетокласниците, които успешно определят тема на текст, свързан с ежедневието, извличат информация и се ориентират в смисъла му. </a:t>
            </a:r>
            <a:endParaRPr lang="bg-BG" sz="1700" dirty="0">
              <a:effectLst/>
              <a:ea typeface="Calibri" panose="020F0502020204030204" pitchFamily="34" charset="0"/>
            </a:endParaRPr>
          </a:p>
          <a:p>
            <a:pPr marL="355600" indent="-355600" algn="just">
              <a:buFont typeface="Arial" panose="020B0604020202020204" pitchFamily="34" charset="0"/>
              <a:buChar char="•"/>
            </a:pPr>
            <a:r>
              <a:rPr lang="bg-BG" sz="1700" dirty="0">
                <a:solidFill>
                  <a:srgbClr val="263238"/>
                </a:solidFill>
                <a:effectLst/>
                <a:ea typeface="Calibri" panose="020F0502020204030204" pitchFamily="34" charset="0"/>
              </a:rPr>
              <a:t>Буди притеснение обаче фактът, че повече от половината ученици се затрудняват да определят мотив в изучен художествен текст, с който разполагат по време на изпита. В допълнение – при свободните отговори на литературните задачи се наблюдават неуместни употреби на думи поради непознаване на лексикалното им значение. </a:t>
            </a:r>
            <a:endParaRPr lang="bg-BG" sz="1700" dirty="0">
              <a:effectLst/>
              <a:ea typeface="Calibri" panose="020F0502020204030204" pitchFamily="34" charset="0"/>
            </a:endParaRPr>
          </a:p>
          <a:p>
            <a:pPr marL="355600" indent="-355600">
              <a:buFont typeface="Arial" panose="020B0604020202020204" pitchFamily="34" charset="0"/>
              <a:buChar char="•"/>
            </a:pPr>
            <a:r>
              <a:rPr lang="bg-BG" sz="1700" dirty="0">
                <a:solidFill>
                  <a:srgbClr val="263238"/>
                </a:solidFill>
                <a:effectLst/>
                <a:ea typeface="Times New Roman" panose="02020603050405020304" pitchFamily="18" charset="0"/>
              </a:rPr>
              <a:t>Около 90% от учениците работят по задачите със свободен отговор (напр. 10., 11., 17.), като постижимостта на тези въпроси е средно около 60%.     </a:t>
            </a:r>
            <a:endParaRPr lang="bg-BG" sz="1700" dirty="0">
              <a:effectLst/>
              <a:ea typeface="Calibri" panose="020F0502020204030204" pitchFamily="34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1302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94505-E123-4A97-B80B-BE6FD23B4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05469"/>
          </a:xfrm>
        </p:spPr>
        <p:txBody>
          <a:bodyPr>
            <a:normAutofit/>
          </a:bodyPr>
          <a:lstStyle/>
          <a:p>
            <a:pPr algn="ctr"/>
            <a:r>
              <a:rPr lang="bg-BG" sz="2400" b="1" i="1" dirty="0"/>
              <a:t>НАБЛЮДЕНИЯ ВЪРХУ РЕЗУЛТАТИТЕ ПО МАТЕМАТИКА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C2C57-5AFC-4770-B893-6F47203FF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46912"/>
            <a:ext cx="10244010" cy="4653887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близо половината </a:t>
            </a:r>
            <a:r>
              <a:rPr lang="bg-BG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(47%) </a:t>
            </a: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 задачите са представени </a:t>
            </a:r>
            <a:r>
              <a:rPr lang="bg-BG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практически ситуации - </a:t>
            </a:r>
            <a:r>
              <a:rPr lang="bg-BG" sz="1800" dirty="0">
                <a:effectLst/>
                <a:ea typeface="Calibri" panose="020F0502020204030204" pitchFamily="34" charset="0"/>
              </a:rPr>
              <a:t>скорост на движение, среден успех, спортно състезание, конструиране на съоръжения, финансова грамотност</a:t>
            </a:r>
            <a:r>
              <a:rPr lang="en-US" sz="1800" dirty="0">
                <a:effectLst/>
                <a:ea typeface="Calibri" panose="020F0502020204030204" pitchFamily="34" charset="0"/>
              </a:rPr>
              <a:t>, </a:t>
            </a:r>
            <a:r>
              <a:rPr lang="bg-BG" sz="1800" dirty="0">
                <a:effectLst/>
                <a:ea typeface="Calibri" panose="020F0502020204030204" pitchFamily="34" charset="0"/>
              </a:rPr>
              <a:t>височина на недостижими обекти</a:t>
            </a:r>
            <a:r>
              <a:rPr lang="bg-BG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bg-BG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Проверяват се умения за </a:t>
            </a:r>
            <a:r>
              <a:rPr lang="bg-BG" sz="1800" dirty="0">
                <a:solidFill>
                  <a:srgbClr val="20202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оценка на ситуация </a:t>
            </a:r>
            <a:r>
              <a:rPr lang="bg-BG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 представянето ѝ чрез формули и конструкции, </a:t>
            </a:r>
            <a:r>
              <a:rPr lang="bg-BG" sz="1800" dirty="0"/>
              <a:t>идентифициране и </a:t>
            </a:r>
            <a:r>
              <a:rPr lang="bg-BG" sz="1800" dirty="0"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bg-BG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ешаване на проблем, </a:t>
            </a:r>
            <a:r>
              <a:rPr lang="bg-BG" sz="1800" dirty="0">
                <a:ea typeface="Calibri" panose="020F0502020204030204" pitchFamily="34" charset="0"/>
              </a:rPr>
              <a:t>избор на решение и аргументирането му,  </a:t>
            </a:r>
            <a:r>
              <a:rPr lang="bg-BG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приложение на математически модели в практиката, разпознаване на зависимости и закономерности, логическо и пространствено мислене, наблюдателност и умения за работа с числа и числови редици</a:t>
            </a:r>
            <a:endParaRPr lang="bg-BG" sz="1800" kern="1200" dirty="0">
              <a:effectLst/>
              <a:ea typeface="+mn-ea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Десетокласниците се чувстват </a:t>
            </a:r>
            <a:r>
              <a:rPr lang="bg-BG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най-уверени</a:t>
            </a: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 решаване на </a:t>
            </a:r>
            <a:r>
              <a:rPr lang="bg-BG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традиционни задачи</a:t>
            </a: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свързани с път, скорост и време и големина на ъгли в триъгълник. За разлика от предходната година около от </a:t>
            </a:r>
            <a:r>
              <a:rPr lang="bg-BG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2/3 от учениците</a:t>
            </a: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са се справили успешно </a:t>
            </a:r>
            <a:r>
              <a:rPr lang="bg-BG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при задачи за разчитане, </a:t>
            </a:r>
            <a:r>
              <a:rPr lang="bg-BG" sz="1800" dirty="0">
                <a:effectLst/>
                <a:ea typeface="Calibri" panose="020F0502020204030204" pitchFamily="34" charset="0"/>
              </a:rPr>
              <a:t>интерпретиране и оценяване на статистическа информация, представена с графики или с диаграми </a:t>
            </a: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(задачи 3, 5,12).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Обаче </a:t>
            </a:r>
            <a:r>
              <a:rPr lang="bg-BG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 една четвърт</a:t>
            </a: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от учениците са се справили със задачи, насочени към </a:t>
            </a:r>
            <a:r>
              <a:rPr lang="bg-BG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финансова грамотност или свързани с конкретна практическа ситуация</a:t>
            </a: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(задачи 9, 10 и 13). Макар и това да са компетентности, заложени в учебните програми, явно са нужни по-целенасочени усилия в ежедневната работа за придобиването им.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Първата задача с отворен отговор, отново описваща реална практическа ситуация, е решавана от </a:t>
            </a:r>
            <a:r>
              <a:rPr lang="bg-BG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малко над 1/3 </a:t>
            </a: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 учениците, като постигнатият от тях среден брой точки е </a:t>
            </a:r>
            <a:r>
              <a:rPr lang="bg-BG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4,4 от 20</a:t>
            </a:r>
            <a:r>
              <a:rPr lang="bg-BG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Втората задача с отворен отговор е традиционна геометрична задача и е решавана от повече от половината ученици, като и с трите подусловия успешно са се справили само 8,42%.</a:t>
            </a:r>
          </a:p>
        </p:txBody>
      </p:sp>
    </p:spTree>
    <p:extLst>
      <p:ext uri="{BB962C8B-B14F-4D97-AF65-F5344CB8AC3E}">
        <p14:creationId xmlns:p14="http://schemas.microsoft.com/office/powerpoint/2010/main" val="76911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A54F-5337-4346-B743-3C5A555E8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91570"/>
            <a:ext cx="10271305" cy="627796"/>
          </a:xfrm>
        </p:spPr>
        <p:txBody>
          <a:bodyPr>
            <a:normAutofit/>
          </a:bodyPr>
          <a:lstStyle/>
          <a:p>
            <a:pPr algn="ctr"/>
            <a:r>
              <a:rPr lang="bg-BG" sz="2400" b="1" i="1" dirty="0"/>
              <a:t>НЯКОИ ПРИМЕРИ ЗА ЗАДАЧИ ПО МАТЕМАТИКА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D1C4C-53A9-48C9-B948-C701788C5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81287"/>
            <a:ext cx="4402768" cy="4185144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baseline="0" dirty="0"/>
              <a:t>9. </a:t>
            </a:r>
            <a:r>
              <a:rPr lang="ru-RU" sz="1800" b="0" i="0" u="none" strike="noStrike" baseline="0" dirty="0"/>
              <a:t>В едно футболно състезание участват 10 отбора, като всеки от тях трябва да изиграе по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baseline="0" dirty="0"/>
              <a:t>един мач с всеки от останалите отбори. Колко мача общо ще бъдат изиграни в това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bg-BG" sz="1800" b="0" i="0" u="none" strike="noStrike" baseline="0" dirty="0"/>
              <a:t>първенство?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bg-BG" sz="1800" b="0" i="0" u="none" strike="noStrike" baseline="0" dirty="0"/>
              <a:t>А) 100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bg-BG" sz="1800" b="0" i="0" u="none" strike="noStrike" baseline="0" dirty="0"/>
              <a:t>Б) 90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bg-BG" sz="1800" b="0" i="0" u="none" strike="noStrike" baseline="0" dirty="0"/>
              <a:t>В) 50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bg-BG" sz="1800" b="0" i="0" u="none" strike="noStrike" baseline="0" dirty="0"/>
              <a:t>Г) 45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baseline="0" dirty="0"/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baseline="0" dirty="0"/>
              <a:t>10. Цената на стока се увеличава с един и същ процент в две последователни години, така че от 1 лв. цената ѝ в края на втората година се повишава на 1, 44 лв. Годишният процент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baseline="0" dirty="0"/>
              <a:t>на увеличение на цената е: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bg-BG" sz="1800" b="0" i="0" u="none" strike="noStrike" baseline="0" dirty="0"/>
              <a:t>А) 15%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bg-BG" sz="1800" b="0" i="0" u="none" strike="noStrike" baseline="0" dirty="0"/>
              <a:t>Б) 20%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bg-BG" sz="1800" b="0" i="0" u="none" strike="noStrike" baseline="0" dirty="0"/>
              <a:t>В) 22%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bg-BG" sz="1800" b="0" i="0" u="none" strike="noStrike" baseline="0" dirty="0"/>
              <a:t>Г) 44%</a:t>
            </a:r>
            <a:endParaRPr lang="bg-B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FE5F7-2C58-48BB-B35B-C5769067B93F}"/>
              </a:ext>
            </a:extLst>
          </p:cNvPr>
          <p:cNvSpPr txBox="1"/>
          <p:nvPr/>
        </p:nvSpPr>
        <p:spPr>
          <a:xfrm>
            <a:off x="5745707" y="1881286"/>
            <a:ext cx="6305266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500" b="0" i="0" u="none" strike="noStrike" baseline="0" dirty="0">
                <a:latin typeface="CIDFont+F3"/>
              </a:rPr>
              <a:t>12. Височината на дърво може да се определи, като в едно и също време на деня се измери дължината на сянката на човек и тази на дърво</a:t>
            </a:r>
            <a:r>
              <a:rPr lang="ru-RU" sz="1500" b="0" i="0" u="none" strike="noStrike" baseline="0" dirty="0">
                <a:latin typeface="TimesNewRomanPSMT"/>
              </a:rPr>
              <a:t>то</a:t>
            </a:r>
            <a:r>
              <a:rPr lang="ru-RU" sz="1500" b="0" i="0" u="none" strike="noStrike" baseline="0" dirty="0">
                <a:latin typeface="CIDFont+F3"/>
              </a:rPr>
              <a:t>. Сянката на човек с ръст 1,80 m е 60 cm, а сянката на дървото е 9 m. Колко метра е височината на дървото?</a:t>
            </a:r>
          </a:p>
          <a:p>
            <a:pPr algn="l"/>
            <a:r>
              <a:rPr lang="bg-BG" sz="1500" b="0" i="0" u="none" strike="noStrike" baseline="0" dirty="0">
                <a:latin typeface="CIDFont+F3"/>
              </a:rPr>
              <a:t>А) 16</a:t>
            </a:r>
          </a:p>
          <a:p>
            <a:pPr algn="l"/>
            <a:r>
              <a:rPr lang="bg-BG" sz="1500" b="0" i="0" u="none" strike="noStrike" baseline="0" dirty="0">
                <a:latin typeface="CIDFont+F3"/>
              </a:rPr>
              <a:t>Б) 18</a:t>
            </a:r>
          </a:p>
          <a:p>
            <a:pPr algn="l"/>
            <a:r>
              <a:rPr lang="bg-BG" sz="1500" b="0" i="0" u="none" strike="noStrike" baseline="0" dirty="0">
                <a:latin typeface="CIDFont+F3"/>
              </a:rPr>
              <a:t>В) 27</a:t>
            </a:r>
          </a:p>
          <a:p>
            <a:pPr algn="l"/>
            <a:r>
              <a:rPr lang="bg-BG" sz="1500" b="0" i="0" u="none" strike="noStrike" baseline="0" dirty="0">
                <a:latin typeface="CIDFont+F3"/>
              </a:rPr>
              <a:t>Г) 30</a:t>
            </a:r>
            <a:endParaRPr lang="ru-RU" sz="1500" b="0" i="0" u="none" strike="noStrike" baseline="0" dirty="0"/>
          </a:p>
          <a:p>
            <a:pPr algn="l"/>
            <a:endParaRPr lang="ru-RU" sz="1500" b="0" i="0" u="none" strike="noStrike" baseline="0" dirty="0"/>
          </a:p>
          <a:p>
            <a:pPr algn="l"/>
            <a:endParaRPr lang="ru-RU" sz="1500" dirty="0"/>
          </a:p>
          <a:p>
            <a:pPr algn="l"/>
            <a:endParaRPr lang="ru-RU" sz="1500" b="0" i="0" u="none" strike="noStrike" baseline="0" dirty="0"/>
          </a:p>
          <a:p>
            <a:pPr algn="l"/>
            <a:r>
              <a:rPr lang="ru-RU" sz="1500" b="0" i="0" u="none" strike="noStrike" baseline="0" dirty="0"/>
              <a:t>16. Детски конструктор се състои от определен брой елементи. Мишо сглобявал елементите на конструктора като всеки ден сглобявал с d елемента повече от предходния ден. На 12 -тия ден Мишо сглобил толкова елемента, колкото общо е сглобил за първите четири дни. На 16 -тия ден Мишо сглобил 50 елемента, а на 25 -тия ден довършил сглобяването на конструктора. От колко елемента се състои този конструктор?</a:t>
            </a:r>
            <a:endParaRPr lang="bg-BG" sz="15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FC36FA-015D-499F-9F17-7A196FEFB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0500" y="2730909"/>
            <a:ext cx="1376516" cy="1396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85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A38AD-1362-4664-A6A5-D1D0516BB8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Резултати на РЕГИОНАЛНО равнище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71673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8FB94-4557-4B44-8280-2712AD3C7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9889168" cy="1119116"/>
          </a:xfrm>
        </p:spPr>
        <p:txBody>
          <a:bodyPr>
            <a:normAutofit/>
          </a:bodyPr>
          <a:lstStyle/>
          <a:p>
            <a:pPr algn="ctr"/>
            <a:r>
              <a:rPr lang="bg-BG" sz="2400" b="1" i="1" dirty="0"/>
              <a:t>РЕЗУЛТАТИ ПО РЕГИОНИ В ТОЧКИ</a:t>
            </a:r>
            <a:br>
              <a:rPr lang="bg-BG" sz="2400" b="1" i="1" dirty="0"/>
            </a:br>
            <a:endParaRPr lang="bg-BG" sz="24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CAB6F2-459E-450C-88C4-23956DB4ED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372949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1639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379</TotalTime>
  <Words>799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CIDFont+F3</vt:lpstr>
      <vt:lpstr>Symbol</vt:lpstr>
      <vt:lpstr>TimesNewRomanPSMT</vt:lpstr>
      <vt:lpstr>Retrospect</vt:lpstr>
      <vt:lpstr>РЕЗУЛТАТИ ОТ НВО В КРАЯ НА Х КЛАС</vt:lpstr>
      <vt:lpstr>PowerPoint Presentation</vt:lpstr>
      <vt:lpstr> РЕЗУЛТАТИ ОТ НВО10 В ТРИ ПОРЕДНИ ГОДИНИ (В ТОЧКИ)</vt:lpstr>
      <vt:lpstr>МАЛКО СТАТИСТИКА</vt:lpstr>
      <vt:lpstr>НАБЛЮДЕНИЯ ВЪРХУ РЕЗУЛТАТИТЕ ПО БЕЛ</vt:lpstr>
      <vt:lpstr>НАБЛЮДЕНИЯ ВЪРХУ РЕЗУЛТАТИТЕ ПО МАТЕМАТИКА</vt:lpstr>
      <vt:lpstr>НЯКОИ ПРИМЕРИ ЗА ЗАДАЧИ ПО МАТЕМАТИКА</vt:lpstr>
      <vt:lpstr>PowerPoint Presentation</vt:lpstr>
      <vt:lpstr>РЕЗУЛТАТИ ПО РЕГИОНИ В ТОЧКИ </vt:lpstr>
      <vt:lpstr>РАЗЛИКА В РЕЗУЛТАТИТЕ ПО РЕГИОНИ В СРАВНЕНИЕ С 2023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НАЦИОНАЛНА ПРОГРАМА  „СИСТЕМА ЗА НАЦИОНАЛНО СТАНДАРТИЗИРАНО ВЪНШНО ОЦЕНЯВАНЕ“</dc:title>
  <dc:creator>Silviya Stoicheva</dc:creator>
  <cp:lastModifiedBy>Evgeniya D Kostadinova</cp:lastModifiedBy>
  <cp:revision>52</cp:revision>
  <dcterms:created xsi:type="dcterms:W3CDTF">2024-04-08T13:12:18Z</dcterms:created>
  <dcterms:modified xsi:type="dcterms:W3CDTF">2024-06-20T13:28:57Z</dcterms:modified>
</cp:coreProperties>
</file>